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4" r:id="rId2"/>
    <p:sldId id="290" r:id="rId3"/>
    <p:sldId id="257" r:id="rId4"/>
    <p:sldId id="259" r:id="rId5"/>
    <p:sldId id="291" r:id="rId6"/>
    <p:sldId id="297" r:id="rId7"/>
    <p:sldId id="298" r:id="rId8"/>
    <p:sldId id="263" r:id="rId9"/>
    <p:sldId id="299" r:id="rId10"/>
    <p:sldId id="264" r:id="rId11"/>
    <p:sldId id="300" r:id="rId12"/>
    <p:sldId id="292" r:id="rId13"/>
    <p:sldId id="294" r:id="rId14"/>
    <p:sldId id="293" r:id="rId15"/>
    <p:sldId id="301" r:id="rId16"/>
    <p:sldId id="295" r:id="rId17"/>
    <p:sldId id="302" r:id="rId18"/>
    <p:sldId id="296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03" r:id="rId2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2672" y="271094"/>
            <a:ext cx="651865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82268" y="4653153"/>
            <a:ext cx="6979462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39000" y="210947"/>
            <a:ext cx="1238681" cy="1509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9618" y="78121"/>
            <a:ext cx="3196981" cy="1784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661277" y="5213509"/>
            <a:ext cx="1784935" cy="1408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1841" y="4658748"/>
            <a:ext cx="2298389" cy="178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29995" y="345947"/>
            <a:ext cx="8086344" cy="2293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32559" y="2098547"/>
            <a:ext cx="6682740" cy="2293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84376" y="3851147"/>
            <a:ext cx="6246876" cy="2293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6156" y="271094"/>
            <a:ext cx="409168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6794"/>
            <a:ext cx="8072119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www.youtube.com/watch?v=lGcq_NzG6W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2E3CF-B46F-421A-92FB-51729739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87467" y="2999232"/>
            <a:ext cx="3866515" cy="62865"/>
          </a:xfrm>
          <a:custGeom>
            <a:avLst/>
            <a:gdLst/>
            <a:ahLst/>
            <a:cxnLst/>
            <a:rect l="l" t="t" r="r" b="b"/>
            <a:pathLst>
              <a:path w="3866515" h="62864">
                <a:moveTo>
                  <a:pt x="3866388" y="0"/>
                </a:moveTo>
                <a:lnTo>
                  <a:pt x="0" y="0"/>
                </a:lnTo>
                <a:lnTo>
                  <a:pt x="0" y="62484"/>
                </a:lnTo>
                <a:lnTo>
                  <a:pt x="3866388" y="62484"/>
                </a:lnTo>
                <a:lnTo>
                  <a:pt x="386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2076768"/>
            <a:ext cx="8691880" cy="2008242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lang="hi-IN" sz="5400" dirty="0"/>
              <a:t>सरासरी </a:t>
            </a:r>
            <a:r>
              <a:rPr lang="hi-IN" sz="5400" dirty="0">
                <a:solidFill>
                  <a:srgbClr val="FF0000"/>
                </a:solidFill>
              </a:rPr>
              <a:t>चाल</a:t>
            </a:r>
            <a:r>
              <a:rPr lang="hi-IN" sz="5400" dirty="0"/>
              <a:t> </a:t>
            </a:r>
            <a:r>
              <a:rPr sz="5400" b="1">
                <a:latin typeface="Carlito"/>
                <a:cs typeface="Carlito"/>
              </a:rPr>
              <a:t>= </a:t>
            </a:r>
            <a:r>
              <a:rPr lang="en-IN" sz="5400" b="1" dirty="0">
                <a:latin typeface="Carlito"/>
                <a:cs typeface="Carlito"/>
              </a:rPr>
              <a:t>     </a:t>
            </a:r>
            <a:r>
              <a:rPr lang="hi-IN" sz="5400" dirty="0"/>
              <a:t>एकूण अंतर</a:t>
            </a:r>
            <a:endParaRPr sz="5400">
              <a:latin typeface="Carlito"/>
              <a:cs typeface="Carlito"/>
            </a:endParaRPr>
          </a:p>
          <a:p>
            <a:pPr marL="4834890">
              <a:lnSpc>
                <a:spcPct val="100000"/>
              </a:lnSpc>
              <a:spcBef>
                <a:spcPts val="1295"/>
              </a:spcBef>
            </a:pPr>
            <a:r>
              <a:rPr lang="en-IN" sz="5400" dirty="0"/>
              <a:t>  </a:t>
            </a:r>
            <a:r>
              <a:rPr lang="hi-IN" sz="5400" dirty="0"/>
              <a:t>एकूण वेळ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8926" y="3571876"/>
            <a:ext cx="1025346" cy="228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643042" y="500042"/>
            <a:ext cx="578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6000" dirty="0">
                <a:solidFill>
                  <a:srgbClr val="FF0000"/>
                </a:solidFill>
              </a:rPr>
              <a:t>चाल</a:t>
            </a:r>
            <a:r>
              <a:rPr lang="en-IN" sz="6000" dirty="0">
                <a:solidFill>
                  <a:srgbClr val="FF0000"/>
                </a:solidFill>
              </a:rPr>
              <a:t> (Speed) 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EC59-7F71-47AC-9168-D5913AEB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वेग</a:t>
            </a:r>
            <a:r>
              <a:rPr lang="en-IN" dirty="0"/>
              <a:t> (Velocity)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44D3357-8792-4E96-BB99-3ECED8557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2479" y="4648201"/>
            <a:ext cx="3276601" cy="2209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A5600-6A48-4C3D-AB6A-B7084138DED3}"/>
              </a:ext>
            </a:extLst>
          </p:cNvPr>
          <p:cNvSpPr txBox="1"/>
          <p:nvPr/>
        </p:nvSpPr>
        <p:spPr>
          <a:xfrm>
            <a:off x="838200" y="1600199"/>
            <a:ext cx="6019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solidFill>
                  <a:srgbClr val="00B0F0"/>
                </a:solidFill>
              </a:rPr>
              <a:t>वेग </a:t>
            </a:r>
            <a:r>
              <a:rPr lang="en-IN" sz="2800" dirty="0">
                <a:solidFill>
                  <a:srgbClr val="00B0F0"/>
                </a:solidFill>
              </a:rPr>
              <a:t>:</a:t>
            </a:r>
          </a:p>
          <a:p>
            <a:r>
              <a:rPr lang="mr-IN" sz="2800" dirty="0">
                <a:solidFill>
                  <a:srgbClr val="00B0F0"/>
                </a:solidFill>
              </a:rPr>
              <a:t>वेग म्हणजे विशिष्ट दिशेने एकक कालावधीत वस्तूने कापलेले अंतर होय. वस्तूचा वेग खालील सूत्राच्या साहाय्याने काढता येतो.</a:t>
            </a:r>
            <a:endParaRPr lang="en-IN" sz="2800" dirty="0">
              <a:solidFill>
                <a:srgbClr val="00B0F0"/>
              </a:solidFill>
            </a:endParaRPr>
          </a:p>
          <a:p>
            <a:endParaRPr lang="en-IN" sz="2800" dirty="0">
              <a:solidFill>
                <a:srgbClr val="00B0F0"/>
              </a:solidFill>
            </a:endParaRPr>
          </a:p>
          <a:p>
            <a:endParaRPr lang="en-IN" sz="2800" dirty="0">
              <a:solidFill>
                <a:srgbClr val="00B0F0"/>
              </a:solidFill>
            </a:endParaRPr>
          </a:p>
          <a:p>
            <a:r>
              <a:rPr lang="mr-IN" sz="4400" dirty="0">
                <a:solidFill>
                  <a:srgbClr val="FF0000"/>
                </a:solidFill>
              </a:rPr>
              <a:t>वेग =</a:t>
            </a:r>
            <a:r>
              <a:rPr lang="en-IN" sz="4400" dirty="0">
                <a:solidFill>
                  <a:srgbClr val="FF0000"/>
                </a:solidFill>
              </a:rPr>
              <a:t>  </a:t>
            </a:r>
            <a:r>
              <a:rPr lang="mr-IN" sz="4400" dirty="0">
                <a:solidFill>
                  <a:srgbClr val="FF0000"/>
                </a:solidFill>
              </a:rPr>
              <a:t>विस्थापन</a:t>
            </a:r>
            <a:r>
              <a:rPr lang="en-IN" sz="4400" dirty="0">
                <a:solidFill>
                  <a:srgbClr val="FF0000"/>
                </a:solidFill>
              </a:rPr>
              <a:t> </a:t>
            </a:r>
            <a:r>
              <a:rPr lang="mr-IN" sz="4400" dirty="0">
                <a:solidFill>
                  <a:srgbClr val="FF0000"/>
                </a:solidFill>
              </a:rPr>
              <a:t>वेळ</a:t>
            </a:r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27EA-8BB7-4023-914B-E9FFC705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156" y="271095"/>
            <a:ext cx="5855844" cy="871906"/>
          </a:xfrm>
        </p:spPr>
        <p:txBody>
          <a:bodyPr/>
          <a:lstStyle/>
          <a:p>
            <a:r>
              <a:rPr lang="en-IN" dirty="0" err="1"/>
              <a:t>चाल</a:t>
            </a:r>
            <a:r>
              <a:rPr lang="en-IN" dirty="0"/>
              <a:t> व </a:t>
            </a:r>
            <a:r>
              <a:rPr lang="en-IN" dirty="0" err="1"/>
              <a:t>वेग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(Speed and Velocity)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D868F-3D2D-40DC-BC71-7EB9CB245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0808"/>
            <a:ext cx="5576830" cy="327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29322" y="2071678"/>
            <a:ext cx="2786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800" dirty="0">
                <a:solidFill>
                  <a:srgbClr val="FF0000"/>
                </a:solidFill>
              </a:rPr>
              <a:t>चाल</a:t>
            </a:r>
            <a:endParaRPr lang="en-IN" sz="2800" dirty="0">
              <a:solidFill>
                <a:srgbClr val="FF0000"/>
              </a:solidFill>
            </a:endParaRPr>
          </a:p>
          <a:p>
            <a:r>
              <a:rPr lang="hi-IN" sz="2800" dirty="0">
                <a:solidFill>
                  <a:srgbClr val="FF0000"/>
                </a:solidFill>
              </a:rPr>
              <a:t>प्रमाणित प्रमाण</a:t>
            </a:r>
            <a:r>
              <a:rPr lang="en-IN" sz="2800" dirty="0">
                <a:solidFill>
                  <a:srgbClr val="FF0000"/>
                </a:solidFill>
              </a:rPr>
              <a:t> (Scalar Quantity)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0760" y="4000504"/>
            <a:ext cx="27860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800" dirty="0">
                <a:solidFill>
                  <a:srgbClr val="FF0000"/>
                </a:solidFill>
              </a:rPr>
              <a:t>विशिष्ट दिशेतील चाल </a:t>
            </a:r>
            <a:endParaRPr lang="en-IN" sz="2800" dirty="0">
              <a:solidFill>
                <a:srgbClr val="FF0000"/>
              </a:solidFill>
            </a:endParaRPr>
          </a:p>
          <a:p>
            <a:r>
              <a:rPr lang="hi-IN" sz="2800" dirty="0">
                <a:solidFill>
                  <a:srgbClr val="FF0000"/>
                </a:solidFill>
              </a:rPr>
              <a:t>वेक्टर</a:t>
            </a:r>
            <a:r>
              <a:rPr lang="en-IN" sz="2800" dirty="0"/>
              <a:t> </a:t>
            </a:r>
            <a:r>
              <a:rPr lang="hi-IN" sz="2800" dirty="0">
                <a:solidFill>
                  <a:srgbClr val="FF0000"/>
                </a:solidFill>
              </a:rPr>
              <a:t>प्रमाण</a:t>
            </a:r>
            <a:endParaRPr lang="en-IN" sz="28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rgbClr val="FF0000"/>
                </a:solidFill>
              </a:rPr>
              <a:t>(vector Quantity)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7C2A-E7C6-4507-A10E-DB6113D1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0" y="271094"/>
            <a:ext cx="7429552" cy="677108"/>
          </a:xfrm>
        </p:spPr>
        <p:txBody>
          <a:bodyPr/>
          <a:lstStyle/>
          <a:p>
            <a:r>
              <a:rPr lang="mr-IN" dirty="0">
                <a:solidFill>
                  <a:srgbClr val="FF0000"/>
                </a:solidFill>
              </a:rPr>
              <a:t>सरासरी वेग व तात्कालिक वेगः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9AF6C-C07D-4CFD-B54C-9C4E14161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54" y="1340768"/>
            <a:ext cx="8179463" cy="3046988"/>
          </a:xfrm>
        </p:spPr>
        <p:txBody>
          <a:bodyPr/>
          <a:lstStyle/>
          <a:p>
            <a:endParaRPr lang="en-IN" dirty="0">
              <a:solidFill>
                <a:srgbClr val="002060"/>
              </a:solidFill>
            </a:endParaRPr>
          </a:p>
          <a:p>
            <a:r>
              <a:rPr lang="hi-IN" sz="3600" dirty="0">
                <a:solidFill>
                  <a:srgbClr val="002060"/>
                </a:solidFill>
              </a:rPr>
              <a:t>सरासरी वेग हे स्थानांतर किंवा स्थानांतरन बदल म्हणून परिभाषित केले जाते ज्यामध्ये विस्थापन होते.</a:t>
            </a:r>
            <a:endParaRPr lang="en-IN" sz="3600" dirty="0">
              <a:solidFill>
                <a:srgbClr val="002060"/>
              </a:solidFill>
            </a:endParaRPr>
          </a:p>
          <a:p>
            <a:r>
              <a:rPr lang="hi-IN" sz="3600" dirty="0">
                <a:solidFill>
                  <a:srgbClr val="002060"/>
                </a:solidFill>
              </a:rPr>
              <a:t>त्वरित वेग म्हणजे कोणत्याही वेळी किंवा त्याच्या मार्गाच्या कोणत्याही क्षणी वेग</a:t>
            </a:r>
            <a:endParaRPr lang="en-IN" sz="3600" dirty="0">
              <a:solidFill>
                <a:srgbClr val="002060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D4730C-010A-4127-962E-BB72E6F1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672" y="4470760"/>
            <a:ext cx="5472608" cy="21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EE3-F4D9-499A-A7DB-7EA573CB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4" y="357166"/>
            <a:ext cx="8286808" cy="677108"/>
          </a:xfrm>
        </p:spPr>
        <p:txBody>
          <a:bodyPr/>
          <a:lstStyle/>
          <a:p>
            <a:pPr algn="ctr"/>
            <a:r>
              <a:rPr lang="mr-IN" dirty="0"/>
              <a:t>त्वरण (</a:t>
            </a:r>
            <a:r>
              <a:rPr lang="en-IN" dirty="0"/>
              <a:t>Acceleration)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251C3-E532-4275-868F-09F2B1AF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10" y="1433919"/>
            <a:ext cx="8072119" cy="2215991"/>
          </a:xfrm>
        </p:spPr>
        <p:txBody>
          <a:bodyPr/>
          <a:lstStyle/>
          <a:p>
            <a:r>
              <a:rPr lang="hi-IN" sz="3600" dirty="0">
                <a:solidFill>
                  <a:srgbClr val="FF0000"/>
                </a:solidFill>
              </a:rPr>
              <a:t>वेळेच्या संदर्भात वस्तूचा वेग बदलण्याचा दर म्हणजे </a:t>
            </a:r>
            <a:r>
              <a:rPr lang="mr-IN" sz="3600" dirty="0">
                <a:solidFill>
                  <a:srgbClr val="FF0000"/>
                </a:solidFill>
              </a:rPr>
              <a:t>त्वरण </a:t>
            </a:r>
            <a:endParaRPr lang="en-IN" sz="3600" dirty="0">
              <a:solidFill>
                <a:srgbClr val="FF0000"/>
              </a:solidFill>
            </a:endParaRPr>
          </a:p>
          <a:p>
            <a:r>
              <a:rPr lang="mr-IN" sz="3600" dirty="0">
                <a:solidFill>
                  <a:srgbClr val="FF0000"/>
                </a:solidFill>
              </a:rPr>
              <a:t>त्वरण</a:t>
            </a:r>
            <a:r>
              <a:rPr lang="en-IN" sz="3600" dirty="0">
                <a:solidFill>
                  <a:srgbClr val="FF0000"/>
                </a:solidFill>
              </a:rPr>
              <a:t> </a:t>
            </a:r>
            <a:r>
              <a:rPr lang="hi-IN" sz="3600" dirty="0"/>
              <a:t>हे वेक्टर प्रमाण आहेत (त्यामध्ये त्यांची परिमाण आणि दिशा आहे)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78745-F317-42F3-AEA7-1A625780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16085"/>
            <a:ext cx="3333750" cy="1568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D74F9-7630-41FF-ACBF-2B134257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" y="4294525"/>
            <a:ext cx="45720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B2C9-6284-4C49-BE1C-BEC7A2F2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बल</a:t>
            </a:r>
            <a:r>
              <a:rPr lang="en-IN" dirty="0">
                <a:solidFill>
                  <a:srgbClr val="FF0000"/>
                </a:solidFill>
              </a:rPr>
              <a:t> (Force)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A73FA-A269-4385-9239-0BB83B4B4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1" y="1484784"/>
            <a:ext cx="4224469" cy="23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904E7-00A1-434D-B3FA-013FD429E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20" y="3593722"/>
            <a:ext cx="4630339" cy="29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08A8-54C5-46DE-9A46-A05E62B2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2" y="116632"/>
            <a:ext cx="8929718" cy="1354217"/>
          </a:xfrm>
        </p:spPr>
        <p:txBody>
          <a:bodyPr/>
          <a:lstStyle/>
          <a:p>
            <a:pPr algn="ctr"/>
            <a:r>
              <a:rPr lang="en-IN" dirty="0" err="1">
                <a:solidFill>
                  <a:srgbClr val="FF0000"/>
                </a:solidFill>
              </a:rPr>
              <a:t>बल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आणि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त्वरण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 (Force and Acceleration)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A55A3-BB13-40C7-AAE9-32B7FF248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556792"/>
            <a:ext cx="8108025" cy="4924425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hi-IN" sz="4000" dirty="0">
                <a:solidFill>
                  <a:srgbClr val="002060"/>
                </a:solidFill>
              </a:rPr>
              <a:t>न्यूटनचा नियम कायदा बल आणि त्वरण यांच्यात थेट संबंध असल्याचे दर्शवितो</a:t>
            </a:r>
            <a:endParaRPr lang="en-IN" sz="4000" dirty="0">
              <a:solidFill>
                <a:srgbClr val="00206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hi-IN" sz="4000" dirty="0">
                <a:solidFill>
                  <a:srgbClr val="002060"/>
                </a:solidFill>
              </a:rPr>
              <a:t>दिलेल्या वस्तुमानाच्या वस्तूवर जितकी अधिक शक्ती लागू केली जाते तितक्या वस्तूला गती येईल</a:t>
            </a:r>
            <a:endParaRPr lang="en-IN" sz="4000" dirty="0">
              <a:solidFill>
                <a:srgbClr val="00206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hi-IN" sz="4000" dirty="0">
                <a:solidFill>
                  <a:srgbClr val="00B0F0"/>
                </a:solidFill>
              </a:rPr>
              <a:t>उदाहरणार्थ, वस्तूवरील शक्ती दुप्पट केल्याने त्याचे त्वरण दुप्पट होते</a:t>
            </a:r>
            <a:r>
              <a:rPr lang="hi-IN" dirty="0">
                <a:solidFill>
                  <a:srgbClr val="002060"/>
                </a:solidFill>
              </a:rPr>
              <a:t>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B05A-FF4D-4749-B4C5-7968E8C5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कार्य</a:t>
            </a:r>
            <a:r>
              <a:rPr lang="en-IN" dirty="0">
                <a:solidFill>
                  <a:srgbClr val="FF0000"/>
                </a:solidFill>
              </a:rPr>
              <a:t> (Work)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B3231-69D8-4964-8B66-FFAB55EC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212976"/>
            <a:ext cx="3942654" cy="251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A84C0-0A2B-4082-8B4A-8722F92FE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65104"/>
            <a:ext cx="3333750" cy="230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40EE5-083F-4639-952B-EDC2B7F0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4744"/>
            <a:ext cx="3024336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8475-8C77-4D0F-8D0D-1FDF5232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2" y="271094"/>
            <a:ext cx="8143932" cy="1354217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बल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 err="1">
                <a:solidFill>
                  <a:srgbClr val="FF0000"/>
                </a:solidFill>
              </a:rPr>
              <a:t>विस्थापन</a:t>
            </a:r>
            <a:r>
              <a:rPr lang="en-IN" dirty="0">
                <a:solidFill>
                  <a:srgbClr val="FF0000"/>
                </a:solidFill>
              </a:rPr>
              <a:t> व </a:t>
            </a:r>
            <a:r>
              <a:rPr lang="en-IN" dirty="0" err="1">
                <a:solidFill>
                  <a:srgbClr val="FF0000"/>
                </a:solidFill>
              </a:rPr>
              <a:t>कार्य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(Force, Displacement and Work)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8F313-77AC-4C00-9C14-5043A0779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2000240"/>
            <a:ext cx="8072119" cy="2431435"/>
          </a:xfrm>
        </p:spPr>
        <p:txBody>
          <a:bodyPr/>
          <a:lstStyle/>
          <a:p>
            <a:br>
              <a:rPr lang="hi-IN" sz="2800" dirty="0">
                <a:solidFill>
                  <a:srgbClr val="002060"/>
                </a:solidFill>
              </a:rPr>
            </a:br>
            <a:r>
              <a:rPr lang="hi-IN" sz="2800" dirty="0">
                <a:solidFill>
                  <a:srgbClr val="002060"/>
                </a:solidFill>
              </a:rPr>
              <a:t>जेव्हा </a:t>
            </a:r>
            <a:r>
              <a:rPr lang="en-IN" sz="2800" dirty="0" err="1">
                <a:solidFill>
                  <a:srgbClr val="002060"/>
                </a:solidFill>
              </a:rPr>
              <a:t>बल</a:t>
            </a:r>
            <a:r>
              <a:rPr lang="hi-IN" sz="2800" dirty="0">
                <a:solidFill>
                  <a:srgbClr val="002060"/>
                </a:solidFill>
              </a:rPr>
              <a:t> अंतरावरुन काहीतरी हलवते</a:t>
            </a:r>
            <a:r>
              <a:rPr lang="en-IN" sz="2800" dirty="0">
                <a:solidFill>
                  <a:srgbClr val="002060"/>
                </a:solidFill>
              </a:rPr>
              <a:t> (</a:t>
            </a:r>
            <a:r>
              <a:rPr lang="en-IN" sz="2800" dirty="0" err="1">
                <a:solidFill>
                  <a:srgbClr val="002060"/>
                </a:solidFill>
              </a:rPr>
              <a:t>विस्थापन</a:t>
            </a:r>
            <a:r>
              <a:rPr lang="en-IN" sz="2800" dirty="0">
                <a:solidFill>
                  <a:srgbClr val="002060"/>
                </a:solidFill>
              </a:rPr>
              <a:t>)</a:t>
            </a:r>
            <a:r>
              <a:rPr lang="hi-IN" sz="2800" dirty="0">
                <a:solidFill>
                  <a:srgbClr val="002060"/>
                </a:solidFill>
              </a:rPr>
              <a:t> तेव्हा कार्य केले जाते.</a:t>
            </a:r>
            <a:endParaRPr lang="en-IN" sz="2800" dirty="0">
              <a:solidFill>
                <a:srgbClr val="002060"/>
              </a:solidFill>
            </a:endParaRPr>
          </a:p>
          <a:p>
            <a:r>
              <a:rPr lang="hi-IN" sz="2800" dirty="0">
                <a:solidFill>
                  <a:srgbClr val="002060"/>
                </a:solidFill>
              </a:rPr>
              <a:t>विस्थापन आणि बाळ यांचा गुणाकार करून केलेल्या कार्याची गणना करता येऊ शकते </a:t>
            </a:r>
            <a:endParaRPr lang="en-IN" sz="2800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pic>
        <p:nvPicPr>
          <p:cNvPr id="4" name="Picture 3" descr="00000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37" y="4222682"/>
            <a:ext cx="4048506" cy="2364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4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51520" y="1628800"/>
            <a:ext cx="7856855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hi-IN" sz="5400" spc="-390" dirty="0">
                <a:latin typeface="Arial"/>
                <a:cs typeface="Arial"/>
              </a:rPr>
              <a:t>वस्तुची  विशिष्ट </a:t>
            </a:r>
            <a:r>
              <a:rPr lang="hi-IN" sz="5400" spc="-390" dirty="0">
                <a:solidFill>
                  <a:srgbClr val="00B0F0"/>
                </a:solidFill>
                <a:latin typeface="Arial"/>
                <a:cs typeface="Arial"/>
              </a:rPr>
              <a:t>दिशेतील</a:t>
            </a:r>
            <a:r>
              <a:rPr lang="hi-IN" sz="5400" spc="-390" dirty="0">
                <a:latin typeface="Arial"/>
                <a:cs typeface="Arial"/>
              </a:rPr>
              <a:t> चाल </a:t>
            </a:r>
            <a:r>
              <a:rPr lang="hi-IN" sz="5400" dirty="0">
                <a:solidFill>
                  <a:srgbClr val="FF0066"/>
                </a:solidFill>
              </a:rPr>
              <a:t>याचा चालशी गोंधळ करू नका… याचा अर्थ असा नाही की तो एकच आहे !!</a:t>
            </a:r>
            <a:endParaRPr sz="5400" dirty="0">
              <a:solidFill>
                <a:srgbClr val="FF0066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00800" y="304800"/>
            <a:ext cx="2286000" cy="1514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285852" y="357166"/>
            <a:ext cx="464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5400" dirty="0">
                <a:solidFill>
                  <a:srgbClr val="FF0000"/>
                </a:solidFill>
              </a:rPr>
              <a:t>वेग</a:t>
            </a:r>
            <a:r>
              <a:rPr lang="en-IN" sz="5400" dirty="0">
                <a:solidFill>
                  <a:srgbClr val="FF0000"/>
                </a:solidFill>
              </a:rPr>
              <a:t> (Velocity)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BBD89105-A433-4C96-8C0E-FD0D4401914E}"/>
              </a:ext>
            </a:extLst>
          </p:cNvPr>
          <p:cNvSpPr/>
          <p:nvPr/>
        </p:nvSpPr>
        <p:spPr>
          <a:xfrm>
            <a:off x="-20320" y="2460129"/>
            <a:ext cx="2296083" cy="1636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C108B4-B5D8-4B66-997F-84EC6116BEA3}"/>
              </a:ext>
            </a:extLst>
          </p:cNvPr>
          <p:cNvSpPr/>
          <p:nvPr/>
        </p:nvSpPr>
        <p:spPr>
          <a:xfrm>
            <a:off x="5897158" y="381000"/>
            <a:ext cx="2970834" cy="3257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81428-EE53-45D7-950F-6DE686B33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79" y="3886200"/>
            <a:ext cx="2631592" cy="2456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96EF3-8743-46E2-89DB-DADE87A62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8" y="4716065"/>
            <a:ext cx="1591818" cy="1862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5AD5B-67A3-4CE5-AB2A-74C9878BA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8" y="304800"/>
            <a:ext cx="2121408" cy="16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94D191-4BE3-4760-ADB3-6C61DB941FD2}"/>
              </a:ext>
            </a:extLst>
          </p:cNvPr>
          <p:cNvSpPr txBox="1"/>
          <p:nvPr/>
        </p:nvSpPr>
        <p:spPr>
          <a:xfrm>
            <a:off x="2732127" y="1200732"/>
            <a:ext cx="40296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8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गती</a:t>
            </a:r>
            <a:endParaRPr lang="en-IN" sz="8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r>
              <a:rPr lang="mr-IN" sz="8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बल </a:t>
            </a:r>
            <a:r>
              <a:rPr lang="mr-IN" sz="8800" dirty="0">
                <a:solidFill>
                  <a:schemeClr val="accent2">
                    <a:lumMod val="50000"/>
                  </a:schemeClr>
                </a:solidFill>
              </a:rPr>
              <a:t>व</a:t>
            </a:r>
            <a:r>
              <a:rPr lang="mr-IN" sz="8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N" sz="8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r>
              <a:rPr lang="mr-IN" sz="8800" b="0" i="0" u="sng" dirty="0">
                <a:solidFill>
                  <a:schemeClr val="accent2">
                    <a:lumMod val="50000"/>
                  </a:schemeClr>
                </a:solidFill>
                <a:effectLst/>
                <a:latin typeface="Impact" panose="020B0806030902050204" pitchFamily="34" charset="0"/>
              </a:rPr>
              <a:t>कार्य</a:t>
            </a:r>
            <a:endParaRPr lang="en-IN" sz="8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67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02945"/>
            <a:ext cx="7827645" cy="5209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5600" algn="l"/>
              </a:tabLst>
            </a:pPr>
            <a:br>
              <a:rPr lang="hi-IN" sz="4800" dirty="0"/>
            </a:br>
            <a:r>
              <a:rPr lang="hi-IN" sz="4800" dirty="0"/>
              <a:t>वेगात नेहमीच एक दिशा समाविष्ट करणे आवश्यक आहे</a:t>
            </a:r>
            <a:endParaRPr lang="en-IN" sz="4800" dirty="0"/>
          </a:p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5600" algn="l"/>
              </a:tabLst>
            </a:pPr>
            <a:r>
              <a:rPr lang="en-IN" sz="4800" dirty="0"/>
              <a:t> </a:t>
            </a:r>
            <a:r>
              <a:rPr lang="hi-IN" sz="4800" dirty="0"/>
              <a:t>उदा: विमानाचा वेग दक्षिणेस 600 किमी / तासाचा असू शकतो</a:t>
            </a:r>
            <a:endParaRPr lang="en-IN" sz="4800" dirty="0"/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endParaRPr lang="en-IN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57200" y="3657536"/>
            <a:ext cx="3505200" cy="2802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0" y="2514600"/>
            <a:ext cx="3810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85720" y="357166"/>
            <a:ext cx="8286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6000" dirty="0">
                <a:solidFill>
                  <a:srgbClr val="002060"/>
                </a:solidFill>
              </a:rPr>
              <a:t>वेग किंवा दिशा बदलल्यास वेग बदलतो</a:t>
            </a:r>
            <a:endParaRPr lang="en-US" sz="6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20164" y="254330"/>
            <a:ext cx="628840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hi-IN" sz="6600" dirty="0">
                <a:solidFill>
                  <a:srgbClr val="FF0000"/>
                </a:solidFill>
              </a:rPr>
              <a:t>परिणामी वेग</a:t>
            </a:r>
            <a:endParaRPr sz="6600">
              <a:solidFill>
                <a:srgbClr val="FF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2611" y="1178432"/>
            <a:ext cx="6265545" cy="76200"/>
          </a:xfrm>
          <a:custGeom>
            <a:avLst/>
            <a:gdLst/>
            <a:ahLst/>
            <a:cxnLst/>
            <a:rect l="l" t="t" r="r" b="b"/>
            <a:pathLst>
              <a:path w="6265545" h="76200">
                <a:moveTo>
                  <a:pt x="6265164" y="0"/>
                </a:moveTo>
                <a:lnTo>
                  <a:pt x="3488436" y="0"/>
                </a:lnTo>
                <a:lnTo>
                  <a:pt x="3302508" y="0"/>
                </a:lnTo>
                <a:lnTo>
                  <a:pt x="0" y="0"/>
                </a:lnTo>
                <a:lnTo>
                  <a:pt x="0" y="76200"/>
                </a:lnTo>
                <a:lnTo>
                  <a:pt x="3302508" y="76200"/>
                </a:lnTo>
                <a:lnTo>
                  <a:pt x="3488436" y="76200"/>
                </a:lnTo>
                <a:lnTo>
                  <a:pt x="6265164" y="76200"/>
                </a:lnTo>
                <a:lnTo>
                  <a:pt x="6265164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FF00"/>
              </a:solidFill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10147" y="2060848"/>
            <a:ext cx="615950" cy="641350"/>
            <a:chOff x="5673852" y="1824354"/>
            <a:chExt cx="615950" cy="641350"/>
          </a:xfrm>
        </p:grpSpPr>
        <p:sp>
          <p:nvSpPr>
            <p:cNvPr id="15" name="object 15"/>
            <p:cNvSpPr/>
            <p:nvPr/>
          </p:nvSpPr>
          <p:spPr>
            <a:xfrm>
              <a:off x="5686552" y="1837689"/>
              <a:ext cx="590550" cy="615950"/>
            </a:xfrm>
            <a:custGeom>
              <a:avLst/>
              <a:gdLst/>
              <a:ahLst/>
              <a:cxnLst/>
              <a:rect l="l" t="t" r="r" b="b"/>
              <a:pathLst>
                <a:path w="590550" h="615950">
                  <a:moveTo>
                    <a:pt x="590296" y="213360"/>
                  </a:moveTo>
                  <a:lnTo>
                    <a:pt x="389636" y="213360"/>
                  </a:lnTo>
                  <a:lnTo>
                    <a:pt x="389636" y="0"/>
                  </a:lnTo>
                  <a:lnTo>
                    <a:pt x="200660" y="0"/>
                  </a:lnTo>
                  <a:lnTo>
                    <a:pt x="200660" y="213360"/>
                  </a:lnTo>
                  <a:lnTo>
                    <a:pt x="0" y="213360"/>
                  </a:lnTo>
                  <a:lnTo>
                    <a:pt x="0" y="401320"/>
                  </a:lnTo>
                  <a:lnTo>
                    <a:pt x="200660" y="401320"/>
                  </a:lnTo>
                  <a:lnTo>
                    <a:pt x="200660" y="615950"/>
                  </a:lnTo>
                  <a:lnTo>
                    <a:pt x="389636" y="615950"/>
                  </a:lnTo>
                  <a:lnTo>
                    <a:pt x="389636" y="401320"/>
                  </a:lnTo>
                  <a:lnTo>
                    <a:pt x="590296" y="401320"/>
                  </a:lnTo>
                  <a:lnTo>
                    <a:pt x="590296" y="21336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6552" y="1837054"/>
              <a:ext cx="590550" cy="615950"/>
            </a:xfrm>
            <a:custGeom>
              <a:avLst/>
              <a:gdLst/>
              <a:ahLst/>
              <a:cxnLst/>
              <a:rect l="l" t="t" r="r" b="b"/>
              <a:pathLst>
                <a:path w="590550" h="615950">
                  <a:moveTo>
                    <a:pt x="0" y="213487"/>
                  </a:moveTo>
                  <a:lnTo>
                    <a:pt x="200660" y="213487"/>
                  </a:lnTo>
                  <a:lnTo>
                    <a:pt x="200660" y="0"/>
                  </a:lnTo>
                  <a:lnTo>
                    <a:pt x="389636" y="0"/>
                  </a:lnTo>
                  <a:lnTo>
                    <a:pt x="389636" y="213487"/>
                  </a:lnTo>
                  <a:lnTo>
                    <a:pt x="590296" y="213487"/>
                  </a:lnTo>
                  <a:lnTo>
                    <a:pt x="590296" y="402463"/>
                  </a:lnTo>
                  <a:lnTo>
                    <a:pt x="389636" y="402463"/>
                  </a:lnTo>
                  <a:lnTo>
                    <a:pt x="389636" y="615950"/>
                  </a:lnTo>
                  <a:lnTo>
                    <a:pt x="200660" y="615950"/>
                  </a:lnTo>
                  <a:lnTo>
                    <a:pt x="200660" y="402463"/>
                  </a:lnTo>
                  <a:lnTo>
                    <a:pt x="0" y="402463"/>
                  </a:lnTo>
                  <a:lnTo>
                    <a:pt x="0" y="213487"/>
                  </a:lnTo>
                  <a:close/>
                </a:path>
              </a:pathLst>
            </a:custGeom>
            <a:ln w="25399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97447" y="4653136"/>
            <a:ext cx="753745" cy="187325"/>
            <a:chOff x="7208773" y="3893299"/>
            <a:chExt cx="753745" cy="187325"/>
          </a:xfrm>
        </p:grpSpPr>
        <p:sp>
          <p:nvSpPr>
            <p:cNvPr id="18" name="object 18"/>
            <p:cNvSpPr/>
            <p:nvPr/>
          </p:nvSpPr>
          <p:spPr>
            <a:xfrm>
              <a:off x="7221473" y="3905999"/>
              <a:ext cx="728345" cy="161925"/>
            </a:xfrm>
            <a:custGeom>
              <a:avLst/>
              <a:gdLst/>
              <a:ahLst/>
              <a:cxnLst/>
              <a:rect l="l" t="t" r="r" b="b"/>
              <a:pathLst>
                <a:path w="728345" h="161925">
                  <a:moveTo>
                    <a:pt x="727989" y="0"/>
                  </a:moveTo>
                  <a:lnTo>
                    <a:pt x="0" y="0"/>
                  </a:lnTo>
                  <a:lnTo>
                    <a:pt x="0" y="161302"/>
                  </a:lnTo>
                  <a:lnTo>
                    <a:pt x="727989" y="161302"/>
                  </a:lnTo>
                  <a:lnTo>
                    <a:pt x="72798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1473" y="3905999"/>
              <a:ext cx="728345" cy="161925"/>
            </a:xfrm>
            <a:custGeom>
              <a:avLst/>
              <a:gdLst/>
              <a:ahLst/>
              <a:cxnLst/>
              <a:rect l="l" t="t" r="r" b="b"/>
              <a:pathLst>
                <a:path w="728345" h="161925">
                  <a:moveTo>
                    <a:pt x="0" y="161302"/>
                  </a:moveTo>
                  <a:lnTo>
                    <a:pt x="727989" y="161302"/>
                  </a:lnTo>
                  <a:lnTo>
                    <a:pt x="727989" y="0"/>
                  </a:lnTo>
                  <a:lnTo>
                    <a:pt x="0" y="0"/>
                  </a:lnTo>
                  <a:lnTo>
                    <a:pt x="0" y="161302"/>
                  </a:lnTo>
                  <a:close/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11560" y="1628800"/>
            <a:ext cx="6215090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/>
              <a:buChar char="•"/>
              <a:tabLst>
                <a:tab pos="355600" algn="l"/>
                <a:tab pos="6207125" algn="l"/>
              </a:tabLst>
            </a:pPr>
            <a:r>
              <a:rPr lang="hi-IN" sz="5400" dirty="0"/>
              <a:t>समान दिशा: दोन वेग एकत्र करा.</a:t>
            </a:r>
            <a:endParaRPr lang="en-IN" sz="5400" dirty="0"/>
          </a:p>
          <a:p>
            <a:pPr marL="355600" marR="5080" indent="-342900">
              <a:spcBef>
                <a:spcPts val="100"/>
              </a:spcBef>
              <a:buFont typeface="Arial"/>
              <a:buChar char="•"/>
              <a:tabLst>
                <a:tab pos="355600" algn="l"/>
                <a:tab pos="6207125" algn="l"/>
              </a:tabLst>
            </a:pPr>
            <a:endParaRPr lang="en-IN" sz="5400" dirty="0"/>
          </a:p>
          <a:p>
            <a:pPr marL="355600" marR="5080" indent="-342900">
              <a:spcBef>
                <a:spcPts val="100"/>
              </a:spcBef>
              <a:buFont typeface="Arial"/>
              <a:buChar char="•"/>
              <a:tabLst>
                <a:tab pos="355600" algn="l"/>
                <a:tab pos="6207125" algn="l"/>
              </a:tabLst>
            </a:pPr>
            <a:r>
              <a:rPr lang="hi-IN" sz="5400" dirty="0"/>
              <a:t>भिन्न दिशा : दोन वेग कमी   करा</a:t>
            </a:r>
            <a:endParaRPr lang="hi-IN" sz="5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1152" y="2264309"/>
            <a:ext cx="8481695" cy="4193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8425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hi-IN" sz="5400" dirty="0"/>
              <a:t>ज्या वेगाने वेग बदलतो.</a:t>
            </a:r>
            <a:endParaRPr lang="en-IN" sz="5400" dirty="0"/>
          </a:p>
          <a:p>
            <a:pPr marL="355600" marR="98425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endParaRPr lang="en-IN" sz="5400" dirty="0"/>
          </a:p>
          <a:p>
            <a:pPr marL="355600" marR="98425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hi-IN" sz="5400" dirty="0"/>
              <a:t>वेग बदलण्यासाठी (वेग किंवा दिशा किंवा दोन्ही बदलणे आवश्यक आहे )</a:t>
            </a:r>
            <a:endParaRPr lang="en-IN" sz="5400" dirty="0"/>
          </a:p>
        </p:txBody>
      </p:sp>
      <p:sp>
        <p:nvSpPr>
          <p:cNvPr id="8" name="object 8"/>
          <p:cNvSpPr/>
          <p:nvPr/>
        </p:nvSpPr>
        <p:spPr>
          <a:xfrm>
            <a:off x="6404230" y="-4379"/>
            <a:ext cx="273977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43608" y="188640"/>
            <a:ext cx="4714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800" dirty="0">
                <a:solidFill>
                  <a:srgbClr val="FF0000"/>
                </a:solidFill>
              </a:rPr>
              <a:t>त्वरण</a:t>
            </a:r>
            <a:endParaRPr lang="en-IN" sz="4800" dirty="0">
              <a:solidFill>
                <a:srgbClr val="FF0000"/>
              </a:solidFill>
            </a:endParaRPr>
          </a:p>
          <a:p>
            <a:r>
              <a:rPr lang="en-IN" sz="4800" dirty="0">
                <a:solidFill>
                  <a:srgbClr val="FF0000"/>
                </a:solidFill>
              </a:rPr>
              <a:t>(</a:t>
            </a:r>
            <a:r>
              <a:rPr lang="en-IN" sz="4800" dirty="0" err="1">
                <a:solidFill>
                  <a:srgbClr val="FF0000"/>
                </a:solidFill>
              </a:rPr>
              <a:t>Accleration</a:t>
            </a:r>
            <a:r>
              <a:rPr lang="en-IN" sz="4800" dirty="0">
                <a:solidFill>
                  <a:srgbClr val="FF0000"/>
                </a:solidFill>
              </a:rPr>
              <a:t>)</a:t>
            </a:r>
            <a:endParaRPr lang="en-US" sz="4800" dirty="0">
              <a:solidFill>
                <a:srgbClr val="FF0000"/>
              </a:solidFill>
            </a:endParaRPr>
          </a:p>
          <a:p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15213" y="928670"/>
            <a:ext cx="7959090" cy="426866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266700" indent="-342900">
              <a:lnSpc>
                <a:spcPct val="90000"/>
              </a:lnSpc>
              <a:spcBef>
                <a:spcPts val="675"/>
              </a:spcBef>
              <a:buFontTx/>
              <a:buChar char="•"/>
              <a:tabLst>
                <a:tab pos="355600" algn="l"/>
              </a:tabLst>
            </a:pPr>
            <a:r>
              <a:rPr lang="hi-IN" sz="4800" dirty="0"/>
              <a:t>हे फक्त </a:t>
            </a:r>
            <a:r>
              <a:rPr lang="hi-IN" sz="4800" dirty="0">
                <a:solidFill>
                  <a:srgbClr val="FF0000"/>
                </a:solidFill>
              </a:rPr>
              <a:t>किती</a:t>
            </a:r>
            <a:r>
              <a:rPr lang="hi-IN" sz="4800" dirty="0"/>
              <a:t> वेग वाढवते हेच नाही, परंतु ते </a:t>
            </a:r>
            <a:r>
              <a:rPr lang="hi-IN" sz="4800" dirty="0">
                <a:solidFill>
                  <a:srgbClr val="FF0000"/>
                </a:solidFill>
              </a:rPr>
              <a:t>किती वेगवान </a:t>
            </a:r>
            <a:r>
              <a:rPr lang="hi-IN" sz="4800" dirty="0"/>
              <a:t>होते हे देखील आहे.</a:t>
            </a:r>
            <a:endParaRPr lang="en-IN" sz="4800" dirty="0"/>
          </a:p>
          <a:p>
            <a:pPr marL="355600" marR="266700" indent="-342900">
              <a:lnSpc>
                <a:spcPct val="90000"/>
              </a:lnSpc>
              <a:spcBef>
                <a:spcPts val="675"/>
              </a:spcBef>
              <a:buFontTx/>
              <a:buChar char="•"/>
              <a:tabLst>
                <a:tab pos="355600" algn="l"/>
              </a:tabLst>
            </a:pPr>
            <a:endParaRPr lang="en-IN" sz="4800" spc="-345" dirty="0">
              <a:latin typeface="Arial"/>
              <a:cs typeface="Arial"/>
            </a:endParaRPr>
          </a:p>
          <a:p>
            <a:pPr marL="355600" marR="266700" indent="-342900">
              <a:lnSpc>
                <a:spcPct val="9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lang="hi-IN" sz="4800" spc="-345" dirty="0">
                <a:latin typeface="Arial"/>
                <a:cs typeface="Arial"/>
              </a:rPr>
              <a:t>वेगात जलद बदल झाल्यास प्रवेग वाढतो 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00760" y="5072074"/>
            <a:ext cx="2894965" cy="1524635"/>
            <a:chOff x="4954562" y="4385855"/>
            <a:chExt cx="2894965" cy="1524635"/>
          </a:xfrm>
        </p:grpSpPr>
        <p:sp>
          <p:nvSpPr>
            <p:cNvPr id="6" name="object 6"/>
            <p:cNvSpPr/>
            <p:nvPr/>
          </p:nvSpPr>
          <p:spPr>
            <a:xfrm>
              <a:off x="5039704" y="5104255"/>
              <a:ext cx="2809875" cy="806450"/>
            </a:xfrm>
            <a:custGeom>
              <a:avLst/>
              <a:gdLst/>
              <a:ahLst/>
              <a:cxnLst/>
              <a:rect l="l" t="t" r="r" b="b"/>
              <a:pathLst>
                <a:path w="2809875" h="806450">
                  <a:moveTo>
                    <a:pt x="956761" y="0"/>
                  </a:moveTo>
                  <a:lnTo>
                    <a:pt x="363651" y="440535"/>
                  </a:lnTo>
                  <a:lnTo>
                    <a:pt x="50506" y="551393"/>
                  </a:lnTo>
                  <a:lnTo>
                    <a:pt x="0" y="653601"/>
                  </a:lnTo>
                  <a:lnTo>
                    <a:pt x="1245364" y="806206"/>
                  </a:lnTo>
                  <a:lnTo>
                    <a:pt x="1430074" y="797568"/>
                  </a:lnTo>
                  <a:lnTo>
                    <a:pt x="1513788" y="738541"/>
                  </a:lnTo>
                  <a:lnTo>
                    <a:pt x="1692724" y="764455"/>
                  </a:lnTo>
                  <a:lnTo>
                    <a:pt x="1861551" y="703989"/>
                  </a:lnTo>
                  <a:lnTo>
                    <a:pt x="1887544" y="594573"/>
                  </a:lnTo>
                  <a:lnTo>
                    <a:pt x="2251090" y="364225"/>
                  </a:lnTo>
                  <a:lnTo>
                    <a:pt x="2480654" y="372857"/>
                  </a:lnTo>
                  <a:lnTo>
                    <a:pt x="2708619" y="270651"/>
                  </a:lnTo>
                  <a:lnTo>
                    <a:pt x="2809715" y="220257"/>
                  </a:lnTo>
                  <a:lnTo>
                    <a:pt x="2809715" y="161231"/>
                  </a:lnTo>
                  <a:lnTo>
                    <a:pt x="2717210" y="143967"/>
                  </a:lnTo>
                  <a:lnTo>
                    <a:pt x="2590341" y="15825"/>
                  </a:lnTo>
                  <a:lnTo>
                    <a:pt x="95676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4562" y="4385855"/>
              <a:ext cx="2819735" cy="14886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8739" y="1198115"/>
            <a:ext cx="8934450" cy="3329116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318135" algn="ctr">
              <a:lnSpc>
                <a:spcPct val="100000"/>
              </a:lnSpc>
              <a:spcBef>
                <a:spcPts val="960"/>
              </a:spcBef>
            </a:pPr>
            <a:r>
              <a:rPr lang="hi-IN" sz="3600" dirty="0">
                <a:solidFill>
                  <a:srgbClr val="00B050"/>
                </a:solidFill>
              </a:rPr>
              <a:t>त्वरण</a:t>
            </a:r>
            <a:r>
              <a:rPr lang="en-IN" sz="3600" dirty="0">
                <a:solidFill>
                  <a:srgbClr val="00B050"/>
                </a:solidFill>
              </a:rPr>
              <a:t>   </a:t>
            </a:r>
            <a:r>
              <a:rPr sz="3600" b="1" spc="-10" dirty="0">
                <a:solidFill>
                  <a:srgbClr val="00B050"/>
                </a:solidFill>
                <a:latin typeface="Carlito"/>
                <a:cs typeface="Carlito"/>
              </a:rPr>
              <a:t>= </a:t>
            </a:r>
            <a:r>
              <a:rPr lang="hi-IN" sz="3600" dirty="0">
                <a:solidFill>
                  <a:srgbClr val="00B050"/>
                </a:solidFill>
              </a:rPr>
              <a:t>अंतिम वेग - प्रारंभ वेग</a:t>
            </a:r>
            <a:endParaRPr lang="en-IN" sz="3600" dirty="0">
              <a:solidFill>
                <a:srgbClr val="00B050"/>
              </a:solidFill>
            </a:endParaRPr>
          </a:p>
          <a:p>
            <a:pPr marR="318135">
              <a:lnSpc>
                <a:spcPct val="100000"/>
              </a:lnSpc>
              <a:spcBef>
                <a:spcPts val="960"/>
              </a:spcBef>
            </a:pPr>
            <a:r>
              <a:rPr lang="en-IN" sz="3600" dirty="0">
                <a:solidFill>
                  <a:srgbClr val="00B050"/>
                </a:solidFill>
                <a:latin typeface="Carlito"/>
                <a:cs typeface="Carlito"/>
              </a:rPr>
              <a:t>                     = </a:t>
            </a:r>
            <a:r>
              <a:rPr lang="hi-IN" sz="3600" dirty="0">
                <a:solidFill>
                  <a:srgbClr val="00B050"/>
                </a:solidFill>
              </a:rPr>
              <a:t>वेग बदलण्यासाठी लागणारा वेळ</a:t>
            </a:r>
            <a:endParaRPr sz="3600" dirty="0">
              <a:solidFill>
                <a:srgbClr val="00B050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354965" algn="l"/>
                <a:tab pos="355600" algn="l"/>
              </a:tabLst>
            </a:pPr>
            <a:br>
              <a:rPr lang="hi-IN" sz="3200" dirty="0"/>
            </a:br>
            <a:r>
              <a:rPr lang="hi-IN" sz="3200" dirty="0"/>
              <a:t>वेग प्रति सेकंद मीटरने व्यक्त केला जातो</a:t>
            </a:r>
            <a:r>
              <a:rPr lang="en-IN" sz="3200" dirty="0"/>
              <a:t> </a:t>
            </a:r>
            <a:r>
              <a:rPr sz="3200" spc="-80" dirty="0">
                <a:latin typeface="Arial"/>
                <a:cs typeface="Arial"/>
              </a:rPr>
              <a:t>(m/s) </a:t>
            </a:r>
            <a:r>
              <a:rPr lang="hi-IN" sz="3200" dirty="0"/>
              <a:t>आणि वेळ सेकंदाने व्यक्त होते, म्हणून प्रवेग प्रति सेकंद मीटरने व्यक्त होते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(m/s)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2160" y="4725144"/>
            <a:ext cx="2740025" cy="200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57224" y="214290"/>
            <a:ext cx="76438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hi-IN" dirty="0"/>
            </a:br>
            <a:r>
              <a:rPr lang="hi-IN" sz="4000" dirty="0">
                <a:solidFill>
                  <a:srgbClr val="FF0000"/>
                </a:solidFill>
              </a:rPr>
              <a:t> त्वरण</a:t>
            </a:r>
            <a:r>
              <a:rPr lang="en-IN" sz="4000" dirty="0">
                <a:solidFill>
                  <a:srgbClr val="FF0000"/>
                </a:solidFill>
              </a:rPr>
              <a:t>(</a:t>
            </a:r>
            <a:r>
              <a:rPr lang="en-IN" sz="4000" dirty="0" err="1">
                <a:solidFill>
                  <a:srgbClr val="FF0000"/>
                </a:solidFill>
              </a:rPr>
              <a:t>Accleration</a:t>
            </a:r>
            <a:r>
              <a:rPr lang="en-IN" sz="4000" dirty="0">
                <a:solidFill>
                  <a:srgbClr val="FF0000"/>
                </a:solidFill>
              </a:rPr>
              <a:t>)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9F179-C419-42FE-A24F-8725882D5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74574" y="244793"/>
            <a:ext cx="3303521" cy="1282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519" y="5315221"/>
            <a:ext cx="3716920" cy="1444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0336A-F7AC-4532-9DCA-27D6CC6F9753}"/>
              </a:ext>
            </a:extLst>
          </p:cNvPr>
          <p:cNvSpPr txBox="1"/>
          <p:nvPr/>
        </p:nvSpPr>
        <p:spPr>
          <a:xfrm>
            <a:off x="887481" y="1526859"/>
            <a:ext cx="7620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5400" dirty="0"/>
              <a:t>बल हे फक्त </a:t>
            </a:r>
            <a:r>
              <a:rPr lang="mr-IN" sz="5400" dirty="0">
                <a:solidFill>
                  <a:srgbClr val="7030A0"/>
                </a:solidFill>
              </a:rPr>
              <a:t>खेचणे</a:t>
            </a:r>
            <a:r>
              <a:rPr lang="mr-IN" sz="5400" dirty="0"/>
              <a:t> किंवा </a:t>
            </a:r>
            <a:r>
              <a:rPr lang="mr-IN" sz="5400" dirty="0">
                <a:solidFill>
                  <a:srgbClr val="FF0000"/>
                </a:solidFill>
              </a:rPr>
              <a:t>ढकलणे</a:t>
            </a:r>
            <a:r>
              <a:rPr lang="mr-IN" sz="5400" dirty="0"/>
              <a:t> आहे</a:t>
            </a:r>
            <a:endParaRPr lang="en-IN" sz="5400" dirty="0"/>
          </a:p>
          <a:p>
            <a:endParaRPr lang="en-IN" sz="5400" dirty="0"/>
          </a:p>
          <a:p>
            <a:r>
              <a:rPr lang="mr-IN" sz="4800" dirty="0"/>
              <a:t>सर्व बलांना आकार आणि दिशा दोन्ही असतात</a:t>
            </a:r>
            <a:endParaRPr lang="en-IN" sz="4800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2917" y="158318"/>
            <a:ext cx="514350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mr-IN" sz="8000" dirty="0">
                <a:solidFill>
                  <a:srgbClr val="7030A0"/>
                </a:solidFill>
                <a:latin typeface="Carlito"/>
                <a:cs typeface="Carlito"/>
              </a:rPr>
              <a:t>निव्वळ बल</a:t>
            </a:r>
            <a:endParaRPr sz="8000" dirty="0">
              <a:solidFill>
                <a:srgbClr val="7030A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5363" y="1275969"/>
            <a:ext cx="5113020" cy="93345"/>
          </a:xfrm>
          <a:custGeom>
            <a:avLst/>
            <a:gdLst/>
            <a:ahLst/>
            <a:cxnLst/>
            <a:rect l="l" t="t" r="r" b="b"/>
            <a:pathLst>
              <a:path w="5113020" h="93344">
                <a:moveTo>
                  <a:pt x="5113020" y="0"/>
                </a:moveTo>
                <a:lnTo>
                  <a:pt x="0" y="0"/>
                </a:lnTo>
                <a:lnTo>
                  <a:pt x="0" y="92963"/>
                </a:lnTo>
                <a:lnTo>
                  <a:pt x="5113020" y="92963"/>
                </a:lnTo>
                <a:lnTo>
                  <a:pt x="5113020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0526" y="1956638"/>
            <a:ext cx="7226934" cy="2056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8155" marR="5080" indent="-1736089">
              <a:lnSpc>
                <a:spcPct val="100000"/>
              </a:lnSpc>
              <a:spcBef>
                <a:spcPts val="100"/>
              </a:spcBef>
            </a:pPr>
            <a:r>
              <a:rPr lang="mr-IN" sz="4400" dirty="0">
                <a:latin typeface="Carlito"/>
                <a:cs typeface="Carlito"/>
              </a:rPr>
              <a:t>जेव्हा दोन किंवा अधिक बल एकत्र</a:t>
            </a:r>
            <a:endParaRPr lang="en-IN" sz="4400" dirty="0">
              <a:latin typeface="Carlito"/>
              <a:cs typeface="Carlito"/>
            </a:endParaRPr>
          </a:p>
          <a:p>
            <a:pPr marL="1748155" marR="5080" indent="-1736089">
              <a:lnSpc>
                <a:spcPct val="100000"/>
              </a:lnSpc>
              <a:spcBef>
                <a:spcPts val="100"/>
              </a:spcBef>
            </a:pPr>
            <a:r>
              <a:rPr lang="mr-IN" sz="4400" dirty="0">
                <a:latin typeface="Carlito"/>
                <a:cs typeface="Carlito"/>
              </a:rPr>
              <a:t>होतात तेव्हा त्यास निव्वळ बल</a:t>
            </a:r>
            <a:endParaRPr lang="en-IN" sz="4400" dirty="0">
              <a:latin typeface="Carlito"/>
              <a:cs typeface="Carlito"/>
            </a:endParaRPr>
          </a:p>
          <a:p>
            <a:pPr marL="1748155" marR="5080" indent="-1736089">
              <a:lnSpc>
                <a:spcPct val="100000"/>
              </a:lnSpc>
              <a:spcBef>
                <a:spcPts val="100"/>
              </a:spcBef>
            </a:pPr>
            <a:r>
              <a:rPr lang="mr-IN" sz="4400" dirty="0">
                <a:latin typeface="Carlito"/>
                <a:cs typeface="Carlito"/>
              </a:rPr>
              <a:t>असे म्हणतात</a:t>
            </a:r>
            <a:endParaRPr sz="4400" dirty="0">
              <a:latin typeface="Carlito"/>
              <a:cs typeface="Carli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12D72-F64A-4729-99C3-FCF243861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0" y="4696206"/>
            <a:ext cx="2571750" cy="177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90303-BE8E-4A7F-B643-C0D3AA08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653153"/>
            <a:ext cx="4644390" cy="1857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1918-8D08-4FC1-9E19-3F0F8EF2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28600"/>
            <a:ext cx="8227058" cy="677108"/>
          </a:xfrm>
        </p:spPr>
        <p:txBody>
          <a:bodyPr/>
          <a:lstStyle/>
          <a:p>
            <a:r>
              <a:rPr lang="en-IN" dirty="0" err="1"/>
              <a:t>अंतर</a:t>
            </a:r>
            <a:r>
              <a:rPr lang="en-IN" dirty="0"/>
              <a:t>  (Distance)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BD24-AF73-4193-8312-B8B6C919D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17843"/>
            <a:ext cx="8072119" cy="2154436"/>
          </a:xfrm>
        </p:spPr>
        <p:txBody>
          <a:bodyPr/>
          <a:lstStyle/>
          <a:p>
            <a:r>
              <a:rPr lang="mr-IN" sz="2800" dirty="0">
                <a:solidFill>
                  <a:srgbClr val="00B0F0"/>
                </a:solidFill>
              </a:rPr>
              <a:t>अंतर</a:t>
            </a:r>
            <a:r>
              <a:rPr lang="en-IN" sz="2800" dirty="0">
                <a:solidFill>
                  <a:srgbClr val="00B0F0"/>
                </a:solidFill>
              </a:rPr>
              <a:t>:</a:t>
            </a:r>
          </a:p>
          <a:p>
            <a:endParaRPr lang="en-IN" sz="2800" dirty="0">
              <a:solidFill>
                <a:srgbClr val="00B0F0"/>
              </a:solidFill>
            </a:endParaRPr>
          </a:p>
          <a:p>
            <a:r>
              <a:rPr lang="mr-IN" sz="2800" dirty="0">
                <a:solidFill>
                  <a:srgbClr val="00B0F0"/>
                </a:solidFill>
              </a:rPr>
              <a:t> एखाद्या गतिमान वस्तूने दिशेचा विचार न करता, प्रत्यक्ष पूर्ण केलेल्या मार्गाची लांबी म्हणजे अंतर होय. अंतर ही अदिश राशी होय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157B2-7DC9-4208-AFCD-ACD334BE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4414"/>
            <a:ext cx="3743960" cy="274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9640C-F2D9-4153-A177-84525A2CE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84464"/>
            <a:ext cx="4343400" cy="21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8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BE5D-97F6-4E5D-87AD-08E125D5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578" y="457200"/>
            <a:ext cx="6236842" cy="1921419"/>
          </a:xfrm>
        </p:spPr>
        <p:txBody>
          <a:bodyPr/>
          <a:lstStyle/>
          <a:p>
            <a:r>
              <a:rPr lang="en-IN" dirty="0" err="1"/>
              <a:t>विस्थापन</a:t>
            </a:r>
            <a:r>
              <a:rPr lang="en-IN" dirty="0"/>
              <a:t> (Displacement)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D148-2F78-4902-AFB2-48E964B5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26794"/>
            <a:ext cx="8072119" cy="2215991"/>
          </a:xfrm>
        </p:spPr>
        <p:txBody>
          <a:bodyPr/>
          <a:lstStyle/>
          <a:p>
            <a:r>
              <a:rPr lang="mr-IN" dirty="0">
                <a:solidFill>
                  <a:srgbClr val="00B0F0"/>
                </a:solidFill>
              </a:rPr>
              <a:t>विस्थापन</a:t>
            </a:r>
            <a:r>
              <a:rPr lang="en-IN" dirty="0">
                <a:solidFill>
                  <a:srgbClr val="00B0F0"/>
                </a:solidFill>
              </a:rPr>
              <a:t>:</a:t>
            </a:r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mr-IN" dirty="0">
                <a:solidFill>
                  <a:srgbClr val="00B0F0"/>
                </a:solidFill>
              </a:rPr>
              <a:t>एखाद्या गतिमान वस्तूने आरंभीच्या ठिकाणापासून अंतिम ठिकाणापर्यंत पोहोचण्यासाठी एका दिशेने पार केलेले कमीत कमी अंतर म्हणजे विस्थापन होय. 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mr-IN" dirty="0">
                <a:solidFill>
                  <a:srgbClr val="00B0F0"/>
                </a:solidFill>
              </a:rPr>
              <a:t>विस्थापनामध्ये अंतर व दिशा या दोन्ही गोष्टींचा विचार होतो म्हणूनविस्थापनही सदिश राशी आहे.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9DD10-CB4C-4524-B55B-F047C83B4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" y="4069969"/>
            <a:ext cx="3919220" cy="2330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341AA-2361-4738-B884-4D6DDACC9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2" y="3886200"/>
            <a:ext cx="3663380" cy="27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7FE1-837E-4C8C-930D-7E8C51AD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8991600" cy="1354217"/>
          </a:xfrm>
        </p:spPr>
        <p:txBody>
          <a:bodyPr/>
          <a:lstStyle/>
          <a:p>
            <a:r>
              <a:rPr lang="en-IN" dirty="0" err="1"/>
              <a:t>अंतर</a:t>
            </a:r>
            <a:r>
              <a:rPr lang="en-IN" dirty="0"/>
              <a:t> व </a:t>
            </a:r>
            <a:r>
              <a:rPr lang="en-IN" dirty="0" err="1"/>
              <a:t>विस्थापन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(Distance and displacement)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6831C-9DB2-42A4-8FF4-742EA857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" y="1985011"/>
            <a:ext cx="4565759" cy="3436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F56D7-AF3A-42CA-AD0C-FF95B302F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41" y="2979818"/>
            <a:ext cx="3957318" cy="34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5940" y="1593850"/>
            <a:ext cx="7689850" cy="519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9563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hi-IN" sz="4800" spc="-345" dirty="0">
                <a:latin typeface="Arial"/>
                <a:cs typeface="Arial"/>
              </a:rPr>
              <a:t>वस्तूला एका ठिकाण वरून दुयसऱ्या ठिकाणी जाण्यासाठी लागणार </a:t>
            </a:r>
            <a:endParaRPr lang="en-IN" sz="4800" spc="-345" dirty="0">
              <a:latin typeface="Arial"/>
              <a:cs typeface="Arial"/>
            </a:endParaRPr>
          </a:p>
          <a:p>
            <a:pPr marL="355600" marR="59563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hi-IN" sz="4800" spc="-345" dirty="0">
                <a:latin typeface="Arial"/>
                <a:cs typeface="Arial"/>
              </a:rPr>
              <a:t>दर </a:t>
            </a:r>
            <a:r>
              <a:rPr lang="en-IN" sz="4800" spc="-345" dirty="0">
                <a:latin typeface="Arial"/>
                <a:cs typeface="Arial"/>
              </a:rPr>
              <a:t> </a:t>
            </a:r>
            <a:r>
              <a:rPr lang="hi-IN" sz="4800" dirty="0"/>
              <a:t>प्रवास केलेल्या अंतरावर आणि त्या अंतरात जाण्यासाठी लागणाऱ्या  वेळेवर अवलंबून असते.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7290" y="500042"/>
            <a:ext cx="65722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6000" dirty="0">
                <a:solidFill>
                  <a:srgbClr val="FF0000"/>
                </a:solidFill>
              </a:rPr>
              <a:t>चाल</a:t>
            </a:r>
            <a:r>
              <a:rPr lang="en-IN" sz="6000" dirty="0">
                <a:solidFill>
                  <a:srgbClr val="FF0000"/>
                </a:solidFill>
              </a:rPr>
              <a:t> (Speed) </a:t>
            </a:r>
            <a:endParaRPr lang="en-US" sz="6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ACC-C0C0-487B-AEA3-68336B94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चाल</a:t>
            </a:r>
            <a:r>
              <a:rPr lang="en-IN" dirty="0"/>
              <a:t> (Speed)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25FDD90-0F32-412A-848D-7E1577F3F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0" y="4190999"/>
            <a:ext cx="4038599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AD0F5-42E8-4A7C-81D4-40E985065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5120"/>
            <a:ext cx="4091686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3F6138-99A7-499D-BCFC-FF8573112CC7}"/>
              </a:ext>
            </a:extLst>
          </p:cNvPr>
          <p:cNvSpPr txBox="1"/>
          <p:nvPr/>
        </p:nvSpPr>
        <p:spPr>
          <a:xfrm>
            <a:off x="0" y="250030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hlinkClick r:id="rId4"/>
              </a:rPr>
              <a:t>https://www.youtube.com/watch?v=lGcq_NzG6W8</a:t>
            </a:r>
            <a:endParaRPr lang="en-IN" sz="3600" dirty="0"/>
          </a:p>
          <a:p>
            <a:endParaRPr lang="en-IN" sz="3600" dirty="0"/>
          </a:p>
          <a:p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062E9-FE03-4DF3-830E-96DCE3E42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4" y="1357298"/>
            <a:ext cx="37020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530</Words>
  <Application>Microsoft Office PowerPoint</Application>
  <PresentationFormat>On-screen Show (4:3)</PresentationFormat>
  <Paragraphs>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Carlito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अंतर  (Distance)</vt:lpstr>
      <vt:lpstr>विस्थापन (Displacement) </vt:lpstr>
      <vt:lpstr>अंतर व विस्थापन  (Distance and displacement)</vt:lpstr>
      <vt:lpstr>PowerPoint Presentation</vt:lpstr>
      <vt:lpstr>चाल (Speed)</vt:lpstr>
      <vt:lpstr>PowerPoint Presentation</vt:lpstr>
      <vt:lpstr>वेग (Velocity)</vt:lpstr>
      <vt:lpstr>चाल व वेग  (Speed and Velocity)</vt:lpstr>
      <vt:lpstr>सरासरी वेग व तात्कालिक वेगः</vt:lpstr>
      <vt:lpstr>त्वरण (Acceleration)</vt:lpstr>
      <vt:lpstr>बल (Force)</vt:lpstr>
      <vt:lpstr>बल आणि त्वरण  (Force and Acceleration)</vt:lpstr>
      <vt:lpstr>कार्य (Work)</vt:lpstr>
      <vt:lpstr>बल, विस्थापन व कार्य (Force, Displacement and Work)</vt:lpstr>
      <vt:lpstr>PowerPoint Presentation</vt:lpstr>
      <vt:lpstr>PowerPoint Presentation</vt:lpstr>
      <vt:lpstr>PowerPoint Presentation</vt:lpstr>
      <vt:lpstr>परिणामी वेग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Barkul</dc:creator>
  <cp:lastModifiedBy>shirish barkul</cp:lastModifiedBy>
  <cp:revision>34</cp:revision>
  <dcterms:created xsi:type="dcterms:W3CDTF">2021-06-20T17:52:58Z</dcterms:created>
  <dcterms:modified xsi:type="dcterms:W3CDTF">2021-07-24T10:28:20Z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2013-04-15T00:00:00Z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2021-06-20T00:00:00Z</vt:filetime>
  </property>
</Properties>
</file>